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2" r:id="rId1"/>
  </p:sldMasterIdLst>
  <p:notesMasterIdLst>
    <p:notesMasterId r:id="rId29"/>
  </p:notesMasterIdLst>
  <p:sldIdLst>
    <p:sldId id="256" r:id="rId2"/>
    <p:sldId id="260" r:id="rId3"/>
    <p:sldId id="282" r:id="rId4"/>
    <p:sldId id="259" r:id="rId5"/>
    <p:sldId id="283" r:id="rId6"/>
    <p:sldId id="263" r:id="rId7"/>
    <p:sldId id="261" r:id="rId8"/>
    <p:sldId id="267" r:id="rId9"/>
    <p:sldId id="264" r:id="rId10"/>
    <p:sldId id="265" r:id="rId11"/>
    <p:sldId id="268" r:id="rId12"/>
    <p:sldId id="271" r:id="rId13"/>
    <p:sldId id="307" r:id="rId14"/>
    <p:sldId id="306" r:id="rId15"/>
    <p:sldId id="305" r:id="rId16"/>
    <p:sldId id="291" r:id="rId17"/>
    <p:sldId id="292" r:id="rId18"/>
    <p:sldId id="280" r:id="rId19"/>
    <p:sldId id="294" r:id="rId20"/>
    <p:sldId id="295" r:id="rId21"/>
    <p:sldId id="298" r:id="rId22"/>
    <p:sldId id="299" r:id="rId23"/>
    <p:sldId id="300" r:id="rId24"/>
    <p:sldId id="301" r:id="rId25"/>
    <p:sldId id="302" r:id="rId26"/>
    <p:sldId id="303" r:id="rId27"/>
    <p:sldId id="30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rick Duetschmann" initials="PD" lastIdx="2" clrIdx="0">
    <p:extLst>
      <p:ext uri="{19B8F6BF-5375-455C-9EA6-DF929625EA0E}">
        <p15:presenceInfo xmlns:p15="http://schemas.microsoft.com/office/powerpoint/2012/main" userId="Patrick Duetschman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2D3B"/>
    <a:srgbClr val="FF36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32"/>
    <p:restoredTop sz="74268"/>
  </p:normalViewPr>
  <p:slideViewPr>
    <p:cSldViewPr snapToGrid="0" snapToObjects="1">
      <p:cViewPr varScale="1">
        <p:scale>
          <a:sx n="81" d="100"/>
          <a:sy n="81" d="100"/>
        </p:scale>
        <p:origin x="14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50C81F-A4C4-1E4C-8B1C-D2DDD3820563}" type="datetimeFigureOut">
              <a:rPr lang="en-US" smtClean="0"/>
              <a:t>6/27/19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FFA9EC-6148-9F40-AF4A-9E41F82C9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527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BF28C-D41C-7D46-939D-34AAC34844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B7406E-1764-DD4F-A9D2-A56CE0755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2B159-FF7C-AA43-8473-DC112D2B5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6/27/19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6C70A-BE74-D84B-B118-5496E9169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999D8-C814-A542-B38E-44E88129E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529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CACC9-F421-3C41-89ED-EE2D87B99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DEEF3F-47E0-1847-B676-2A66269BC0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6B3D9-84D8-E340-BA62-941CC8D15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6/27/19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C9917-C408-1F44-929A-796778D1F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2AA0B-87B8-294F-BE48-C3034CA07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280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25AA77-F37B-F64B-AD1C-DA2B61DA6E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B3CC54-558E-2147-9D7F-C2C1889420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D5E3B-8ABC-DE42-8400-32BF44A4B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6/27/19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0EC4B-6437-D945-B186-67C75C280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F8588-395A-D34E-BE0D-2336C5CEF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777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43B1D-5D07-EF4B-8500-82B58C25D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7F0C5-8D83-9D4A-A7D5-D4C6D3325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329AE-7813-F844-AAFD-17223AEC8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6/27/19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B9BD3-D750-E746-8D72-92D76B59A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CD3A0-A7B4-134C-B2B5-D6985071A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993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C22A6-F87C-4C4A-8BF1-D8439CEE4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EB087-52E2-CA47-B8DF-FA78EF450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961005-2A9C-164C-93C6-5B9827482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6/27/19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6D26E-6859-524F-A9A7-E36DB3A3E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81C72-E1AC-744A-8A8E-1D62F847B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23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EFC4F-3C6F-C64D-A612-265310C4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1076D-44C6-0848-B7E0-3E979CDF45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1494C3-5220-524C-BC87-43702C5337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290AEF-EB95-9146-9C6F-E1804FBF5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6/27/19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BD45A-B1E6-4D47-B9A7-CF21FDC4C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8A54E4-B134-C240-96C7-B95AB38F2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810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0DAF6-606B-4942-A41A-50DE7BA4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B43E7-6FA1-7C45-B2D5-3A784E3A4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18E8EC-3683-E549-9775-4574C698F6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406949-5AE9-1148-ACF4-97343F3283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78A85D-7F1B-6643-A5A4-48B70209A2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BC964B-4217-3E4C-B79A-B51928BB0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6/27/19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EEE49C-9CFA-7245-A0E2-546FE9F28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E87C87-23F2-D541-BA08-1B72C1DCF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797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BB1E8-FF62-814F-85EF-C9CE3B103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6154CA-0215-B84C-9CF3-3B795599C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6/27/19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C6E9A5-C14D-3B49-A68F-67268483F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85D7B8-18D1-7D47-8C92-FC6D07F0E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410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55887F-116B-9843-A068-2F401B97E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6/27/19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38176D-45B7-4A40-9848-454A58A87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8843B1-B33F-B648-A201-4EE34F6A8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736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D6561-72F2-C948-A6DF-A76E8CB1B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4489A-64D4-7E41-8B29-D00345C41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1BDD7-B829-C441-988B-4193B7591A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93E3B5-B8B7-9A4A-A960-EAF09741E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6/27/19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C67A08-FB90-D04A-9757-7E1FD0DDB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D61927-019F-E942-A684-1B28C6332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608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866CA-6F3A-3A43-BF18-75FD8DA21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801E1A-3E76-5842-B6FB-D583BA0ABE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0A3CC1-3C0B-384F-AC99-01D873320B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E6EBD3-9A53-2F4F-B6C4-05E169644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6/27/19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F99991-0356-0C45-8DFA-42051DD86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28AB19-6040-7844-9281-130DF4B5F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1645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D2137B-87F4-F345-80DF-6BF0798EF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6F1B24-E2B9-364A-9B1E-2078C5E2A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5131F-965A-CC45-93AB-BDEDE8603D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09B482E8-6E0E-1B4F-B1FD-C69DB9E858D9}" type="datetimeFigureOut">
              <a:rPr lang="en-US" smtClean="0"/>
              <a:pPr/>
              <a:t>6/27/19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25DD0-8181-6046-8CEA-3E0F373C7C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0BE06-A847-9649-89C2-73499C7EA3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47C939-086F-2446-A41D-4DBA7593F1CD}"/>
              </a:ext>
            </a:extLst>
          </p:cNvPr>
          <p:cNvSpPr/>
          <p:nvPr userDrawn="1"/>
        </p:nvSpPr>
        <p:spPr>
          <a:xfrm>
            <a:off x="0" y="1"/>
            <a:ext cx="12192000" cy="3651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DE3B2D-9359-7044-B34C-AD2BE43B9F9B}"/>
              </a:ext>
            </a:extLst>
          </p:cNvPr>
          <p:cNvSpPr txBox="1"/>
          <p:nvPr userDrawn="1"/>
        </p:nvSpPr>
        <p:spPr>
          <a:xfrm>
            <a:off x="10602418" y="44064"/>
            <a:ext cx="1231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Avenir Medium" panose="02000503020000020003" pitchFamily="2" charset="0"/>
              </a:rPr>
              <a:t>www.tugraz.at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96868A-A747-1E44-8A6B-D76D634B6A79}"/>
              </a:ext>
            </a:extLst>
          </p:cNvPr>
          <p:cNvSpPr/>
          <p:nvPr userDrawn="1"/>
        </p:nvSpPr>
        <p:spPr>
          <a:xfrm>
            <a:off x="11833485" y="111358"/>
            <a:ext cx="142407" cy="142407"/>
          </a:xfrm>
          <a:prstGeom prst="rect">
            <a:avLst/>
          </a:prstGeom>
          <a:solidFill>
            <a:srgbClr val="FF3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31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3B29-8774-F142-8D2B-14C711617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venir Black" panose="02000503020000020003" pitchFamily="2" charset="0"/>
              </a:rPr>
              <a:t>Security Aspects of </a:t>
            </a:r>
            <a:br>
              <a:rPr lang="en-US" sz="3600" b="1" dirty="0">
                <a:latin typeface="Avenir Black" panose="02000503020000020003" pitchFamily="2" charset="0"/>
              </a:rPr>
            </a:br>
            <a:r>
              <a:rPr lang="en-US" sz="3600" b="1" dirty="0">
                <a:latin typeface="Avenir Black" panose="02000503020000020003" pitchFamily="2" charset="0"/>
              </a:rPr>
              <a:t>Container Orchestration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D7EA5-56E7-6245-B567-46280A0170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5944"/>
            <a:ext cx="9144000" cy="1389749"/>
          </a:xfrm>
        </p:spPr>
        <p:txBody>
          <a:bodyPr>
            <a:normAutofit/>
          </a:bodyPr>
          <a:lstStyle/>
          <a:p>
            <a:r>
              <a:rPr lang="en-US" sz="2000"/>
              <a:t>Patrick Deutschmann, 28 June 2019</a:t>
            </a:r>
          </a:p>
        </p:txBody>
      </p:sp>
    </p:spTree>
    <p:extLst>
      <p:ext uri="{BB962C8B-B14F-4D97-AF65-F5344CB8AC3E}">
        <p14:creationId xmlns:p14="http://schemas.microsoft.com/office/powerpoint/2010/main" val="1109689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00875-D954-1C4F-BAD3-EBBA6C667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101" y="3613666"/>
            <a:ext cx="3258787" cy="1325563"/>
          </a:xfrm>
        </p:spPr>
        <p:txBody>
          <a:bodyPr/>
          <a:lstStyle/>
          <a:p>
            <a:pPr algn="ctr"/>
            <a:r>
              <a:rPr lang="en-US" dirty="0"/>
              <a:t>Complexity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5C4F0D-01C9-1A43-9D75-3A4E5EDF8B12}"/>
              </a:ext>
            </a:extLst>
          </p:cNvPr>
          <p:cNvSpPr/>
          <p:nvPr/>
        </p:nvSpPr>
        <p:spPr>
          <a:xfrm>
            <a:off x="6984661" y="3891726"/>
            <a:ext cx="28104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Avenir Book" panose="02000503020000020003" pitchFamily="2" charset="0"/>
              </a:rPr>
              <a:t>Security?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3C30AB-7D3A-B641-AD14-43F9DF167451}"/>
              </a:ext>
            </a:extLst>
          </p:cNvPr>
          <p:cNvSpPr/>
          <p:nvPr/>
        </p:nvSpPr>
        <p:spPr>
          <a:xfrm>
            <a:off x="5718653" y="3953281"/>
            <a:ext cx="6864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Avenir Book" panose="02000503020000020003" pitchFamily="2" charset="0"/>
                <a:sym typeface="Wingdings" pitchFamily="2" charset="2"/>
              </a:rPr>
              <a:t></a:t>
            </a:r>
            <a:endParaRPr lang="en-US" sz="4000" dirty="0">
              <a:latin typeface="Avenir Book" panose="02000503020000020003" pitchFamily="2" charset="0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00FCC3F-B1C6-E345-B9B6-49997E4B4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494" y="1993666"/>
            <a:ext cx="1620000" cy="16200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6BB76FA3-0960-F04C-9BD9-22606D71B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908" y="1993666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08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2B6A9-C276-9C4B-8DCF-B5927E713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Kubernetes Security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6DE9C9AE-19E2-AC4B-B376-071D84A6B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265" y="2091266"/>
            <a:ext cx="2675467" cy="267546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CEEE89-DB96-7648-9B1B-21004C06DEBD}"/>
              </a:ext>
            </a:extLst>
          </p:cNvPr>
          <p:cNvSpPr txBox="1">
            <a:spLocks/>
          </p:cNvSpPr>
          <p:nvPr/>
        </p:nvSpPr>
        <p:spPr>
          <a:xfrm>
            <a:off x="2769315" y="4587656"/>
            <a:ext cx="66533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Avenir Light" panose="020B0402020203020204" pitchFamily="34" charset="77"/>
              </a:rPr>
              <a:t>Where to start?</a:t>
            </a:r>
          </a:p>
        </p:txBody>
      </p:sp>
    </p:spTree>
    <p:extLst>
      <p:ext uri="{BB962C8B-B14F-4D97-AF65-F5344CB8AC3E}">
        <p14:creationId xmlns:p14="http://schemas.microsoft.com/office/powerpoint/2010/main" val="240140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2B6A9-C276-9C4B-8DCF-B5927E713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Kubernetes Security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B9A514-1DA4-B845-B860-B78D72226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6370" b="-2"/>
          <a:stretch/>
        </p:blipFill>
        <p:spPr>
          <a:xfrm>
            <a:off x="2905290" y="5148775"/>
            <a:ext cx="6381419" cy="1070046"/>
          </a:xfrm>
        </p:spPr>
      </p:pic>
    </p:spTree>
    <p:extLst>
      <p:ext uri="{BB962C8B-B14F-4D97-AF65-F5344CB8AC3E}">
        <p14:creationId xmlns:p14="http://schemas.microsoft.com/office/powerpoint/2010/main" val="701267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2B6A9-C276-9C4B-8DCF-B5927E713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Kubernetes Security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B9A514-1DA4-B845-B860-B78D72226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9651" b="-1"/>
          <a:stretch/>
        </p:blipFill>
        <p:spPr>
          <a:xfrm>
            <a:off x="2905290" y="3938954"/>
            <a:ext cx="6381419" cy="2279867"/>
          </a:xfrm>
        </p:spPr>
      </p:pic>
    </p:spTree>
    <p:extLst>
      <p:ext uri="{BB962C8B-B14F-4D97-AF65-F5344CB8AC3E}">
        <p14:creationId xmlns:p14="http://schemas.microsoft.com/office/powerpoint/2010/main" val="1115209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2B6A9-C276-9C4B-8DCF-B5927E713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Kubernetes Security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B9A514-1DA4-B845-B860-B78D72226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554"/>
          <a:stretch/>
        </p:blipFill>
        <p:spPr>
          <a:xfrm>
            <a:off x="2905290" y="2757268"/>
            <a:ext cx="6381419" cy="3461553"/>
          </a:xfrm>
        </p:spPr>
      </p:pic>
    </p:spTree>
    <p:extLst>
      <p:ext uri="{BB962C8B-B14F-4D97-AF65-F5344CB8AC3E}">
        <p14:creationId xmlns:p14="http://schemas.microsoft.com/office/powerpoint/2010/main" val="628578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2B6A9-C276-9C4B-8DCF-B5927E713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Kubernetes Security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B9A514-1DA4-B845-B860-B78D72226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905290" y="1690688"/>
            <a:ext cx="6381419" cy="4528133"/>
          </a:xfrm>
        </p:spPr>
      </p:pic>
    </p:spTree>
    <p:extLst>
      <p:ext uri="{BB962C8B-B14F-4D97-AF65-F5344CB8AC3E}">
        <p14:creationId xmlns:p14="http://schemas.microsoft.com/office/powerpoint/2010/main" val="4096972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98531D-946E-794D-ACAB-A90B1F4E4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Time for an example!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2F386B-7F08-B641-99FA-3C7D39B74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788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41E723D-42A1-164E-8209-886BA8AB8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090" y="701350"/>
            <a:ext cx="9915819" cy="5888636"/>
          </a:xfrm>
        </p:spPr>
      </p:pic>
    </p:spTree>
    <p:extLst>
      <p:ext uri="{BB962C8B-B14F-4D97-AF65-F5344CB8AC3E}">
        <p14:creationId xmlns:p14="http://schemas.microsoft.com/office/powerpoint/2010/main" val="1212995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3B29-8774-F142-8D2B-14C711617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venir Black" panose="02000503020000020003" pitchFamily="2" charset="0"/>
              </a:rPr>
              <a:t>Security Aspects of </a:t>
            </a:r>
            <a:br>
              <a:rPr lang="en-US" sz="3600" b="1" dirty="0">
                <a:latin typeface="Avenir Black" panose="02000503020000020003" pitchFamily="2" charset="0"/>
              </a:rPr>
            </a:br>
            <a:r>
              <a:rPr lang="en-US" sz="3600" b="1" dirty="0">
                <a:latin typeface="Avenir Black" panose="02000503020000020003" pitchFamily="2" charset="0"/>
              </a:rPr>
              <a:t>Container Orchestration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D7EA5-56E7-6245-B567-46280A0170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5944"/>
            <a:ext cx="9144000" cy="1389749"/>
          </a:xfrm>
        </p:spPr>
        <p:txBody>
          <a:bodyPr>
            <a:normAutofit/>
          </a:bodyPr>
          <a:lstStyle/>
          <a:p>
            <a:r>
              <a:rPr lang="en-US" sz="2000"/>
              <a:t>Patrick Deutschmann, 28 June 2019</a:t>
            </a:r>
          </a:p>
        </p:txBody>
      </p:sp>
    </p:spTree>
    <p:extLst>
      <p:ext uri="{BB962C8B-B14F-4D97-AF65-F5344CB8AC3E}">
        <p14:creationId xmlns:p14="http://schemas.microsoft.com/office/powerpoint/2010/main" val="4092281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CCBE68-71E3-F149-AA52-0ABEFC460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2548" y="958789"/>
            <a:ext cx="9526904" cy="5673440"/>
          </a:xfrm>
        </p:spPr>
      </p:pic>
    </p:spTree>
    <p:extLst>
      <p:ext uri="{BB962C8B-B14F-4D97-AF65-F5344CB8AC3E}">
        <p14:creationId xmlns:p14="http://schemas.microsoft.com/office/powerpoint/2010/main" val="1957345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23BEEBB-4505-DA40-8815-521C821F2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0077" y="2165768"/>
            <a:ext cx="3280932" cy="2802463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7E6793D-63E7-034C-825E-E5E515B6774F}"/>
              </a:ext>
            </a:extLst>
          </p:cNvPr>
          <p:cNvSpPr txBox="1"/>
          <p:nvPr/>
        </p:nvSpPr>
        <p:spPr>
          <a:xfrm>
            <a:off x="281354" y="6348047"/>
            <a:ext cx="47302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Image Source: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docker.com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, accessed 20 June 2019</a:t>
            </a:r>
          </a:p>
        </p:txBody>
      </p:sp>
    </p:spTree>
    <p:extLst>
      <p:ext uri="{BB962C8B-B14F-4D97-AF65-F5344CB8AC3E}">
        <p14:creationId xmlns:p14="http://schemas.microsoft.com/office/powerpoint/2010/main" val="3613398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CCBE68-71E3-F149-AA52-0ABEFC460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332548" y="958789"/>
            <a:ext cx="9526904" cy="5673439"/>
          </a:xfrm>
        </p:spPr>
      </p:pic>
    </p:spTree>
    <p:extLst>
      <p:ext uri="{BB962C8B-B14F-4D97-AF65-F5344CB8AC3E}">
        <p14:creationId xmlns:p14="http://schemas.microsoft.com/office/powerpoint/2010/main" val="3017249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CCBE68-71E3-F149-AA52-0ABEFC460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877056" y="1477407"/>
            <a:ext cx="7885491" cy="4695949"/>
          </a:xfr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C1699521-19FF-C846-A1F2-4E7BF180C1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324"/>
          <a:stretch/>
        </p:blipFill>
        <p:spPr>
          <a:xfrm>
            <a:off x="429453" y="2035192"/>
            <a:ext cx="2750773" cy="32408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E38C866-C3A6-694E-8343-AB55F943F56F}"/>
              </a:ext>
            </a:extLst>
          </p:cNvPr>
          <p:cNvSpPr/>
          <p:nvPr/>
        </p:nvSpPr>
        <p:spPr>
          <a:xfrm>
            <a:off x="442383" y="2057116"/>
            <a:ext cx="2724912" cy="691308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8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CCBE68-71E3-F149-AA52-0ABEFC460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877056" y="1477407"/>
            <a:ext cx="7885491" cy="4695949"/>
          </a:xfr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C1699521-19FF-C846-A1F2-4E7BF180C1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324"/>
          <a:stretch/>
        </p:blipFill>
        <p:spPr>
          <a:xfrm>
            <a:off x="429453" y="2035192"/>
            <a:ext cx="2750773" cy="32408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E38C866-C3A6-694E-8343-AB55F943F56F}"/>
              </a:ext>
            </a:extLst>
          </p:cNvPr>
          <p:cNvSpPr/>
          <p:nvPr/>
        </p:nvSpPr>
        <p:spPr>
          <a:xfrm>
            <a:off x="442383" y="2057116"/>
            <a:ext cx="2724912" cy="691308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Stop">
            <a:extLst>
              <a:ext uri="{FF2B5EF4-FFF2-40B4-BE49-F238E27FC236}">
                <a16:creationId xmlns:a16="http://schemas.microsoft.com/office/drawing/2014/main" id="{AE347A16-08EE-4049-827E-3D8C5CB43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5264" y="3840480"/>
            <a:ext cx="619832" cy="61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76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CCBE68-71E3-F149-AA52-0ABEFC460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877056" y="1477407"/>
            <a:ext cx="7885491" cy="4695949"/>
          </a:xfr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C1699521-19FF-C846-A1F2-4E7BF180C1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324"/>
          <a:stretch/>
        </p:blipFill>
        <p:spPr>
          <a:xfrm>
            <a:off x="429453" y="2035192"/>
            <a:ext cx="2750773" cy="32408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E38C866-C3A6-694E-8343-AB55F943F56F}"/>
              </a:ext>
            </a:extLst>
          </p:cNvPr>
          <p:cNvSpPr/>
          <p:nvPr/>
        </p:nvSpPr>
        <p:spPr>
          <a:xfrm>
            <a:off x="442383" y="2889220"/>
            <a:ext cx="2724912" cy="691308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Stop">
            <a:extLst>
              <a:ext uri="{FF2B5EF4-FFF2-40B4-BE49-F238E27FC236}">
                <a16:creationId xmlns:a16="http://schemas.microsoft.com/office/drawing/2014/main" id="{AE347A16-08EE-4049-827E-3D8C5CB43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62544" y="2809168"/>
            <a:ext cx="619832" cy="6198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DCD415-6A9B-0043-8609-D38B704AF968}"/>
              </a:ext>
            </a:extLst>
          </p:cNvPr>
          <p:cNvSpPr txBox="1"/>
          <p:nvPr/>
        </p:nvSpPr>
        <p:spPr>
          <a:xfrm>
            <a:off x="8599496" y="2624502"/>
            <a:ext cx="1056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RBAC</a:t>
            </a:r>
          </a:p>
        </p:txBody>
      </p:sp>
    </p:spTree>
    <p:extLst>
      <p:ext uri="{BB962C8B-B14F-4D97-AF65-F5344CB8AC3E}">
        <p14:creationId xmlns:p14="http://schemas.microsoft.com/office/powerpoint/2010/main" val="3118482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CCBE68-71E3-F149-AA52-0ABEFC460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877056" y="1477407"/>
            <a:ext cx="7885491" cy="4695949"/>
          </a:xfr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C1699521-19FF-C846-A1F2-4E7BF180C1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324"/>
          <a:stretch/>
        </p:blipFill>
        <p:spPr>
          <a:xfrm>
            <a:off x="429453" y="2035192"/>
            <a:ext cx="2750773" cy="32408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E38C866-C3A6-694E-8343-AB55F943F56F}"/>
              </a:ext>
            </a:extLst>
          </p:cNvPr>
          <p:cNvSpPr/>
          <p:nvPr/>
        </p:nvSpPr>
        <p:spPr>
          <a:xfrm>
            <a:off x="442383" y="3721324"/>
            <a:ext cx="2724912" cy="691308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Stop">
            <a:extLst>
              <a:ext uri="{FF2B5EF4-FFF2-40B4-BE49-F238E27FC236}">
                <a16:creationId xmlns:a16="http://schemas.microsoft.com/office/drawing/2014/main" id="{AE347A16-08EE-4049-827E-3D8C5CB43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62544" y="2809168"/>
            <a:ext cx="619832" cy="6198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DCD415-6A9B-0043-8609-D38B704AF968}"/>
              </a:ext>
            </a:extLst>
          </p:cNvPr>
          <p:cNvSpPr txBox="1"/>
          <p:nvPr/>
        </p:nvSpPr>
        <p:spPr>
          <a:xfrm>
            <a:off x="8599496" y="2624502"/>
            <a:ext cx="1056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CA?</a:t>
            </a:r>
          </a:p>
        </p:txBody>
      </p:sp>
    </p:spTree>
    <p:extLst>
      <p:ext uri="{BB962C8B-B14F-4D97-AF65-F5344CB8AC3E}">
        <p14:creationId xmlns:p14="http://schemas.microsoft.com/office/powerpoint/2010/main" val="2903797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CCBE68-71E3-F149-AA52-0ABEFC460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877056" y="1477407"/>
            <a:ext cx="7885491" cy="4695949"/>
          </a:xfr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C1699521-19FF-C846-A1F2-4E7BF180C1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324"/>
          <a:stretch/>
        </p:blipFill>
        <p:spPr>
          <a:xfrm>
            <a:off x="429453" y="2035192"/>
            <a:ext cx="2750773" cy="32408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E38C866-C3A6-694E-8343-AB55F943F56F}"/>
              </a:ext>
            </a:extLst>
          </p:cNvPr>
          <p:cNvSpPr/>
          <p:nvPr/>
        </p:nvSpPr>
        <p:spPr>
          <a:xfrm>
            <a:off x="442383" y="4544284"/>
            <a:ext cx="2724912" cy="691308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Stop">
            <a:extLst>
              <a:ext uri="{FF2B5EF4-FFF2-40B4-BE49-F238E27FC236}">
                <a16:creationId xmlns:a16="http://schemas.microsoft.com/office/drawing/2014/main" id="{AE347A16-08EE-4049-827E-3D8C5CB43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71288" y="3851300"/>
            <a:ext cx="619832" cy="61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27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CCBE68-71E3-F149-AA52-0ABEFC460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877056" y="1477407"/>
            <a:ext cx="7885491" cy="4695948"/>
          </a:xfr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C1699521-19FF-C846-A1F2-4E7BF180C1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324"/>
          <a:stretch/>
        </p:blipFill>
        <p:spPr>
          <a:xfrm>
            <a:off x="429453" y="2035192"/>
            <a:ext cx="2750773" cy="32408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E38C866-C3A6-694E-8343-AB55F943F56F}"/>
              </a:ext>
            </a:extLst>
          </p:cNvPr>
          <p:cNvSpPr/>
          <p:nvPr/>
        </p:nvSpPr>
        <p:spPr>
          <a:xfrm>
            <a:off x="442383" y="4544284"/>
            <a:ext cx="2724912" cy="691308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6166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CCBE68-71E3-F149-AA52-0ABEFC460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877056" y="1477407"/>
            <a:ext cx="7885491" cy="4695948"/>
          </a:xfr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C1699521-19FF-C846-A1F2-4E7BF180C1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324"/>
          <a:stretch/>
        </p:blipFill>
        <p:spPr>
          <a:xfrm>
            <a:off x="429453" y="2035192"/>
            <a:ext cx="2750773" cy="32408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E38C866-C3A6-694E-8343-AB55F943F56F}"/>
              </a:ext>
            </a:extLst>
          </p:cNvPr>
          <p:cNvSpPr/>
          <p:nvPr/>
        </p:nvSpPr>
        <p:spPr>
          <a:xfrm>
            <a:off x="442383" y="4544284"/>
            <a:ext cx="2724912" cy="691308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990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23BEEBB-4505-DA40-8815-521C821F2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0077" y="2165768"/>
            <a:ext cx="3280932" cy="2802463"/>
          </a:xfrm>
        </p:spPr>
      </p:pic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ABEF9B6E-0251-BC45-B7A1-419925C6A9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374"/>
          <a:stretch/>
        </p:blipFill>
        <p:spPr>
          <a:xfrm>
            <a:off x="1001226" y="4042982"/>
            <a:ext cx="1459262" cy="793064"/>
          </a:xfrm>
          <a:prstGeom prst="rect">
            <a:avLst/>
          </a:prstGeom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9EE31D11-160E-884C-A571-7D1E9CE143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101"/>
          <a:stretch/>
        </p:blipFill>
        <p:spPr>
          <a:xfrm>
            <a:off x="7552185" y="1115209"/>
            <a:ext cx="966178" cy="510837"/>
          </a:xfrm>
          <a:prstGeom prst="rect">
            <a:avLst/>
          </a:prstGeo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0483656B-A601-A342-9595-4FD3355D1A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179"/>
          <a:stretch/>
        </p:blipFill>
        <p:spPr>
          <a:xfrm>
            <a:off x="1499564" y="1663379"/>
            <a:ext cx="2095788" cy="1142490"/>
          </a:xfrm>
          <a:prstGeom prst="rect">
            <a:avLst/>
          </a:prstGeo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E9D229D4-BE80-F64E-A23A-426AD423F4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439"/>
          <a:stretch/>
        </p:blipFill>
        <p:spPr>
          <a:xfrm>
            <a:off x="2940352" y="5042185"/>
            <a:ext cx="1152857" cy="596359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0A128ED8-024F-164D-B5EE-0AC7C55F12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374"/>
          <a:stretch/>
        </p:blipFill>
        <p:spPr>
          <a:xfrm>
            <a:off x="9251672" y="2124735"/>
            <a:ext cx="1459262" cy="793065"/>
          </a:xfrm>
          <a:prstGeom prst="rect">
            <a:avLst/>
          </a:prstGeom>
        </p:spPr>
      </p:pic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C97BA07C-ACD9-4F48-831D-86C1BB1704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467"/>
          <a:stretch/>
        </p:blipFill>
        <p:spPr>
          <a:xfrm>
            <a:off x="8518363" y="3812485"/>
            <a:ext cx="1803187" cy="993953"/>
          </a:xfrm>
          <a:prstGeom prst="rect">
            <a:avLst/>
          </a:prstGeom>
        </p:spPr>
      </p:pic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AB926937-653D-7C45-BB1D-EA330E668E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374"/>
          <a:stretch/>
        </p:blipFill>
        <p:spPr>
          <a:xfrm>
            <a:off x="3952220" y="756451"/>
            <a:ext cx="1152857" cy="626542"/>
          </a:xfrm>
          <a:prstGeom prst="rect">
            <a:avLst/>
          </a:prstGeom>
        </p:spPr>
      </p:pic>
      <p:pic>
        <p:nvPicPr>
          <p:cNvPr id="13" name="Content Placeholder 6">
            <a:extLst>
              <a:ext uri="{FF2B5EF4-FFF2-40B4-BE49-F238E27FC236}">
                <a16:creationId xmlns:a16="http://schemas.microsoft.com/office/drawing/2014/main" id="{EA1FD8C8-702D-F94A-9B21-C9531122BE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731"/>
          <a:stretch/>
        </p:blipFill>
        <p:spPr>
          <a:xfrm>
            <a:off x="5597459" y="5691805"/>
            <a:ext cx="986167" cy="507676"/>
          </a:xfrm>
          <a:prstGeom prst="rect">
            <a:avLst/>
          </a:prstGeom>
        </p:spPr>
      </p:pic>
      <p:pic>
        <p:nvPicPr>
          <p:cNvPr id="14" name="Content Placeholder 6">
            <a:extLst>
              <a:ext uri="{FF2B5EF4-FFF2-40B4-BE49-F238E27FC236}">
                <a16:creationId xmlns:a16="http://schemas.microsoft.com/office/drawing/2014/main" id="{D25153C5-06B3-9044-9B28-8E452440E7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731"/>
          <a:stretch/>
        </p:blipFill>
        <p:spPr>
          <a:xfrm>
            <a:off x="9920847" y="5688398"/>
            <a:ext cx="986167" cy="5076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ED529D-51E7-354F-83A5-5AE5AEAD666A}"/>
              </a:ext>
            </a:extLst>
          </p:cNvPr>
          <p:cNvSpPr txBox="1"/>
          <p:nvPr/>
        </p:nvSpPr>
        <p:spPr>
          <a:xfrm>
            <a:off x="5011616" y="1463115"/>
            <a:ext cx="1456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D12D3B"/>
                </a:solidFill>
                <a:latin typeface="Avenir Book" panose="02000503020000020003" pitchFamily="2" charset="0"/>
              </a:rPr>
              <a:t>Scaling?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76EA87-1C03-D44D-9B63-F1989D31B8A3}"/>
              </a:ext>
            </a:extLst>
          </p:cNvPr>
          <p:cNvSpPr txBox="1"/>
          <p:nvPr/>
        </p:nvSpPr>
        <p:spPr>
          <a:xfrm>
            <a:off x="7731008" y="5224545"/>
            <a:ext cx="1992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D12D3B"/>
                </a:solidFill>
                <a:latin typeface="Avenir Book" panose="02000503020000020003" pitchFamily="2" charset="0"/>
              </a:rPr>
              <a:t>Deployment?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C4D319-A42B-A54B-B1B9-FDB5E5DC7A4C}"/>
              </a:ext>
            </a:extLst>
          </p:cNvPr>
          <p:cNvSpPr txBox="1"/>
          <p:nvPr/>
        </p:nvSpPr>
        <p:spPr>
          <a:xfrm>
            <a:off x="3633939" y="5503732"/>
            <a:ext cx="1992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D12D3B"/>
                </a:solidFill>
                <a:latin typeface="Avenir Book" panose="02000503020000020003" pitchFamily="2" charset="0"/>
              </a:rPr>
              <a:t>Health?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7400FF-8AB0-CD43-819D-F292325F9FB0}"/>
              </a:ext>
            </a:extLst>
          </p:cNvPr>
          <p:cNvSpPr txBox="1"/>
          <p:nvPr/>
        </p:nvSpPr>
        <p:spPr>
          <a:xfrm>
            <a:off x="8882834" y="1256714"/>
            <a:ext cx="1992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D12D3B"/>
                </a:solidFill>
                <a:latin typeface="Avenir Book" panose="02000503020000020003" pitchFamily="2" charset="0"/>
              </a:rPr>
              <a:t>Distributed?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E9D2AD-2A2B-2947-A592-E0A6DE469726}"/>
              </a:ext>
            </a:extLst>
          </p:cNvPr>
          <p:cNvSpPr txBox="1"/>
          <p:nvPr/>
        </p:nvSpPr>
        <p:spPr>
          <a:xfrm>
            <a:off x="1730857" y="3464057"/>
            <a:ext cx="2362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D12D3B"/>
                </a:solidFill>
                <a:latin typeface="Avenir Book" panose="02000503020000020003" pitchFamily="2" charset="0"/>
              </a:rPr>
              <a:t>Communication?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E6793D-63E7-034C-825E-E5E515B6774F}"/>
              </a:ext>
            </a:extLst>
          </p:cNvPr>
          <p:cNvSpPr txBox="1"/>
          <p:nvPr/>
        </p:nvSpPr>
        <p:spPr>
          <a:xfrm>
            <a:off x="281354" y="6348047"/>
            <a:ext cx="47302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Image Source: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docker.com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, accessed 20 June 2019</a:t>
            </a:r>
          </a:p>
        </p:txBody>
      </p:sp>
    </p:spTree>
    <p:extLst>
      <p:ext uri="{BB962C8B-B14F-4D97-AF65-F5344CB8AC3E}">
        <p14:creationId xmlns:p14="http://schemas.microsoft.com/office/powerpoint/2010/main" val="385703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16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254C1A-9FCF-D246-B49A-EDEEA3746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698" y="1896471"/>
            <a:ext cx="3536604" cy="30650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2B5152-7765-7640-9482-D99C3ECCC2D3}"/>
              </a:ext>
            </a:extLst>
          </p:cNvPr>
          <p:cNvSpPr txBox="1"/>
          <p:nvPr/>
        </p:nvSpPr>
        <p:spPr>
          <a:xfrm>
            <a:off x="281354" y="6348047"/>
            <a:ext cx="47302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Image Source: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kubernetes.io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, accessed 20 June 2019</a:t>
            </a:r>
          </a:p>
        </p:txBody>
      </p:sp>
    </p:spTree>
    <p:extLst>
      <p:ext uri="{BB962C8B-B14F-4D97-AF65-F5344CB8AC3E}">
        <p14:creationId xmlns:p14="http://schemas.microsoft.com/office/powerpoint/2010/main" val="2422537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65B076-6186-DB46-937E-A52AE4E0A1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r="59406"/>
          <a:stretch/>
        </p:blipFill>
        <p:spPr>
          <a:xfrm>
            <a:off x="624229" y="630645"/>
            <a:ext cx="3278901" cy="5977467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1437F9-8B16-324D-8E39-4D23C997304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892145" y="647579"/>
            <a:ext cx="8014285" cy="59774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849232-DEBC-A048-BDD3-F443DE899176}"/>
              </a:ext>
            </a:extLst>
          </p:cNvPr>
          <p:cNvSpPr txBox="1"/>
          <p:nvPr/>
        </p:nvSpPr>
        <p:spPr>
          <a:xfrm>
            <a:off x="281354" y="6348047"/>
            <a:ext cx="47302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Image Source: kubernetes.io, accessed 20 June 2019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venir Book" panose="02000503020000020003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182F4E-6319-9D46-81BB-3E363EB11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7698" y="1896471"/>
            <a:ext cx="3536604" cy="306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96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02B5152-7765-7640-9482-D99C3ECCC2D3}"/>
              </a:ext>
            </a:extLst>
          </p:cNvPr>
          <p:cNvSpPr txBox="1"/>
          <p:nvPr/>
        </p:nvSpPr>
        <p:spPr>
          <a:xfrm>
            <a:off x="281354" y="6348047"/>
            <a:ext cx="47302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Image Source: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kubernetes.io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, accessed 20 June 2019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D038DC-C4C4-E044-96DD-5CA6D5E73EC9}"/>
              </a:ext>
            </a:extLst>
          </p:cNvPr>
          <p:cNvSpPr txBox="1"/>
          <p:nvPr/>
        </p:nvSpPr>
        <p:spPr>
          <a:xfrm>
            <a:off x="1830871" y="1896471"/>
            <a:ext cx="2488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Service Discovery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5A9C32-2CD2-ED45-B573-8F363CCC8E3F}"/>
              </a:ext>
            </a:extLst>
          </p:cNvPr>
          <p:cNvSpPr txBox="1"/>
          <p:nvPr/>
        </p:nvSpPr>
        <p:spPr>
          <a:xfrm>
            <a:off x="8293886" y="2081137"/>
            <a:ext cx="248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Load Balancing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1E8454-33E2-4E48-9164-402EC98852C8}"/>
              </a:ext>
            </a:extLst>
          </p:cNvPr>
          <p:cNvSpPr txBox="1"/>
          <p:nvPr/>
        </p:nvSpPr>
        <p:spPr>
          <a:xfrm>
            <a:off x="1145275" y="3367998"/>
            <a:ext cx="2488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Storage Orchestration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6FE71D-F5E1-D648-913D-42EFEE6AB5BC}"/>
              </a:ext>
            </a:extLst>
          </p:cNvPr>
          <p:cNvSpPr txBox="1"/>
          <p:nvPr/>
        </p:nvSpPr>
        <p:spPr>
          <a:xfrm>
            <a:off x="8558502" y="3552663"/>
            <a:ext cx="248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Healing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20CBFF-1D05-994D-80C3-25D44496C385}"/>
              </a:ext>
            </a:extLst>
          </p:cNvPr>
          <p:cNvSpPr txBox="1"/>
          <p:nvPr/>
        </p:nvSpPr>
        <p:spPr>
          <a:xfrm>
            <a:off x="1541716" y="4961528"/>
            <a:ext cx="248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Scaling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EB8524-C307-764C-B3D6-DD49E0995729}"/>
              </a:ext>
            </a:extLst>
          </p:cNvPr>
          <p:cNvSpPr txBox="1"/>
          <p:nvPr/>
        </p:nvSpPr>
        <p:spPr>
          <a:xfrm>
            <a:off x="8293886" y="4961528"/>
            <a:ext cx="248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Auto-Rollout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C03EED-B1DC-9444-83AD-1A2587AE6D52}"/>
              </a:ext>
            </a:extLst>
          </p:cNvPr>
          <p:cNvSpPr txBox="1"/>
          <p:nvPr/>
        </p:nvSpPr>
        <p:spPr>
          <a:xfrm>
            <a:off x="4416346" y="787713"/>
            <a:ext cx="3359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Configuration Management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B4C8CC-1FB9-694E-8E68-2B6E7ECE1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698" y="1897200"/>
            <a:ext cx="3536604" cy="306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85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  <p:bldP spid="8" grpId="0"/>
      <p:bldP spid="1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3BB368-495F-E04E-94B5-269FA72080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8907" y="834928"/>
            <a:ext cx="6534186" cy="518814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08C272-6775-624D-8523-D05BDD8E1823}"/>
              </a:ext>
            </a:extLst>
          </p:cNvPr>
          <p:cNvSpPr txBox="1"/>
          <p:nvPr/>
        </p:nvSpPr>
        <p:spPr>
          <a:xfrm>
            <a:off x="281353" y="6348047"/>
            <a:ext cx="7888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Source: https://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blog.risingstack.com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/what-is-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kubernetes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-how-to-get-started/, accessed 20 June 2019</a:t>
            </a:r>
          </a:p>
        </p:txBody>
      </p:sp>
    </p:spTree>
    <p:extLst>
      <p:ext uri="{BB962C8B-B14F-4D97-AF65-F5344CB8AC3E}">
        <p14:creationId xmlns:p14="http://schemas.microsoft.com/office/powerpoint/2010/main" val="1886785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608C272-6775-624D-8523-D05BDD8E1823}"/>
              </a:ext>
            </a:extLst>
          </p:cNvPr>
          <p:cNvSpPr txBox="1"/>
          <p:nvPr/>
        </p:nvSpPr>
        <p:spPr>
          <a:xfrm>
            <a:off x="281353" y="6348047"/>
            <a:ext cx="95230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Source: https://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mapr.com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/blog/kubernetes-kafka-event-sourcing-architecture-patterns-and-use-case-examples/, accessed 20 June 2019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2F556F-0524-3448-AC59-713111270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83" y="524934"/>
            <a:ext cx="9635234" cy="54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77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00875-D954-1C4F-BAD3-EBBA6C667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101" y="3613666"/>
            <a:ext cx="3258787" cy="1325563"/>
          </a:xfrm>
        </p:spPr>
        <p:txBody>
          <a:bodyPr/>
          <a:lstStyle/>
          <a:p>
            <a:pPr algn="ctr"/>
            <a:r>
              <a:rPr lang="en-US" dirty="0"/>
              <a:t>Complexity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00FCC3F-B1C6-E345-B9B6-49997E4B4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494" y="1993666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66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1054</TotalTime>
  <Words>155</Words>
  <Application>Microsoft Macintosh PowerPoint</Application>
  <PresentationFormat>Widescreen</PresentationFormat>
  <Paragraphs>36</Paragraphs>
  <Slides>27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Avenir Black</vt:lpstr>
      <vt:lpstr>Avenir Book</vt:lpstr>
      <vt:lpstr>Avenir Light</vt:lpstr>
      <vt:lpstr>Avenir Medium</vt:lpstr>
      <vt:lpstr>Avenir Roman</vt:lpstr>
      <vt:lpstr>Calibri</vt:lpstr>
      <vt:lpstr>Office Theme</vt:lpstr>
      <vt:lpstr>Security Aspects of  Container Orchestration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Complexity</vt:lpstr>
      <vt:lpstr>Complexity</vt:lpstr>
      <vt:lpstr>Kubernetes Security</vt:lpstr>
      <vt:lpstr>Kubernetes Security</vt:lpstr>
      <vt:lpstr>Kubernetes Security</vt:lpstr>
      <vt:lpstr>Kubernetes Security</vt:lpstr>
      <vt:lpstr>Kubernetes Security</vt:lpstr>
      <vt:lpstr>Time for an example!</vt:lpstr>
      <vt:lpstr>PowerPoint Presentation</vt:lpstr>
      <vt:lpstr>Security Aspects of  Container Orchestration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 Aspects of  Container Orchestration</dc:title>
  <dc:creator>Patrick Duetschmann</dc:creator>
  <cp:lastModifiedBy>Patrick Duetschmann</cp:lastModifiedBy>
  <cp:revision>40</cp:revision>
  <cp:lastPrinted>2019-06-27T12:24:41Z</cp:lastPrinted>
  <dcterms:created xsi:type="dcterms:W3CDTF">2019-06-20T15:06:43Z</dcterms:created>
  <dcterms:modified xsi:type="dcterms:W3CDTF">2019-06-27T12:24:43Z</dcterms:modified>
</cp:coreProperties>
</file>